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4"/>
  </p:sldMasterIdLst>
  <p:notesMasterIdLst>
    <p:notesMasterId r:id="rId19"/>
  </p:notesMasterIdLst>
  <p:handoutMasterIdLst>
    <p:handoutMasterId r:id="rId20"/>
  </p:handoutMasterIdLst>
  <p:sldIdLst>
    <p:sldId id="321" r:id="rId5"/>
    <p:sldId id="320" r:id="rId6"/>
    <p:sldId id="318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13" r:id="rId16"/>
    <p:sldId id="319" r:id="rId17"/>
    <p:sldId id="3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5AA1BD55-57CD-466E-0725-B6CBA11E0D12}" name="Lauren Weldy (ALLEGIS GROUP SERVICES)" initials="LW" userId="S::v-lweldy@microsoft.com::07a2285c-a352-4b96-8658-ecc34365c15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>
      <p:cViewPr varScale="1">
        <p:scale>
          <a:sx n="109" d="100"/>
          <a:sy n="109" d="100"/>
        </p:scale>
        <p:origin x="120" y="23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>
        <p:scale>
          <a:sx n="1" d="2"/>
          <a:sy n="1" d="2"/>
        </p:scale>
        <p:origin x="2640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89D207-BE08-4B33-B5B0-5A5A94C951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E58DB9-49DC-495B-A68F-33D105C906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A1AC4-3AE8-4F87-AAED-904EC6054702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66337E-DAD5-442C-9B8F-E10EB7D97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3BDF2-02BD-4181-AC28-FD56172CC6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A362-CAFC-4987-9A50-4757052839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749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56653-6123-4FE4-861F-5F9583BF59B0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EB602-95FC-483A-B12D-216A7AD7EA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43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B00D6E-65A8-45C5-DBBD-4E173F046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4FC5C0-6A8E-207C-DE5C-D28D5579EE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C938F8-427F-62FF-05C4-1E891C941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42F70-A170-6D4C-C5B0-A2A0742107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EB602-95FC-483A-B12D-216A7AD7EA2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652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EB602-95FC-483A-B12D-216A7AD7EA2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912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06206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23653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22157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2A19A957-1FB5-43F8-B325-BBD9FEF23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A5410A-92A6-4C0B-9D89-186B7DD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3516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A26073-23A2-4B91-A128-79AA1BE9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19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4D5DFA-0CEA-43F0-98EE-6C9F741F7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6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E19795B-1103-80EF-6098-1E8371D07D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91439"/>
            <a:ext cx="10900146" cy="1168739"/>
          </a:xfrm>
        </p:spPr>
        <p:txBody>
          <a:bodyPr tIns="182880" anchor="ctr" anchorCtr="0">
            <a:noAutofit/>
          </a:bodyPr>
          <a:lstStyle>
            <a:lvl1pPr>
              <a:lnSpc>
                <a:spcPct val="10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4F766-C576-F298-E93A-CD0D832F8E4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8935" y="1646102"/>
            <a:ext cx="3819652" cy="4160520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spcAft>
                <a:spcPts val="600"/>
              </a:spcAft>
              <a:defRPr sz="1800" b="0"/>
            </a:lvl1pPr>
            <a:lvl2pPr>
              <a:lnSpc>
                <a:spcPct val="125000"/>
              </a:lnSpc>
              <a:spcAft>
                <a:spcPts val="600"/>
              </a:spcAft>
              <a:defRPr sz="1800"/>
            </a:lvl2pPr>
            <a:lvl3pPr>
              <a:lnSpc>
                <a:spcPct val="125000"/>
              </a:lnSpc>
              <a:spcAft>
                <a:spcPts val="600"/>
              </a:spcAft>
              <a:defRPr sz="1800"/>
            </a:lvl3pPr>
            <a:lvl4pPr>
              <a:lnSpc>
                <a:spcPct val="125000"/>
              </a:lnSpc>
              <a:spcAft>
                <a:spcPts val="600"/>
              </a:spcAft>
              <a:defRPr sz="1800"/>
            </a:lvl4pPr>
            <a:lvl5pPr>
              <a:lnSpc>
                <a:spcPct val="125000"/>
              </a:lnSpc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52712D-F957-4B22-8B50-BE10410FF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ooter Placeholder 29">
            <a:extLst>
              <a:ext uri="{FF2B5EF4-FFF2-40B4-BE49-F238E27FC236}">
                <a16:creationId xmlns:a16="http://schemas.microsoft.com/office/drawing/2014/main" id="{26FD74F8-42BB-4CB4-ABF1-5F149743B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Date Placeholder 28">
            <a:extLst>
              <a:ext uri="{FF2B5EF4-FFF2-40B4-BE49-F238E27FC236}">
                <a16:creationId xmlns:a16="http://schemas.microsoft.com/office/drawing/2014/main" id="{5B031752-6400-4BFB-979F-E2EE795E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2" name="Slide Number Placeholder 30">
            <a:extLst>
              <a:ext uri="{FF2B5EF4-FFF2-40B4-BE49-F238E27FC236}">
                <a16:creationId xmlns:a16="http://schemas.microsoft.com/office/drawing/2014/main" id="{6A5CAEAF-7DEC-4B20-8B1E-301A9D0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2" y="6309360"/>
            <a:ext cx="979879" cy="457200"/>
          </a:xfrm>
        </p:spPr>
        <p:txBody>
          <a:bodyPr/>
          <a:lstStyle>
            <a:lvl1pPr>
              <a:defRPr sz="1200" b="0"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696A3-EA34-4924-9037-E330B1CB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8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E94D0A7-4358-49BF-96EE-8DEB6F4DCF5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9661" y="1646102"/>
            <a:ext cx="6863403" cy="4160520"/>
          </a:xfrm>
        </p:spPr>
        <p:txBody>
          <a:bodyPr anchor="t">
            <a:normAutofit/>
          </a:bodyPr>
          <a:lstStyle>
            <a:lvl1pPr marL="0" indent="0">
              <a:lnSpc>
                <a:spcPct val="125000"/>
              </a:lnSpc>
              <a:spcAft>
                <a:spcPts val="600"/>
              </a:spcAft>
              <a:buNone/>
              <a:defRPr sz="1800" b="0"/>
            </a:lvl1pPr>
            <a:lvl2pPr marL="283464">
              <a:lnSpc>
                <a:spcPct val="125000"/>
              </a:lnSpc>
              <a:spcAft>
                <a:spcPts val="600"/>
              </a:spcAft>
              <a:defRPr sz="1800"/>
            </a:lvl2pPr>
            <a:lvl3pPr marL="566928">
              <a:lnSpc>
                <a:spcPct val="125000"/>
              </a:lnSpc>
              <a:spcAft>
                <a:spcPts val="600"/>
              </a:spcAft>
              <a:defRPr sz="1800"/>
            </a:lvl3pPr>
            <a:lvl4pPr marL="850392">
              <a:lnSpc>
                <a:spcPct val="125000"/>
              </a:lnSpc>
              <a:spcAft>
                <a:spcPts val="600"/>
              </a:spcAft>
              <a:defRPr sz="1800"/>
            </a:lvl4pPr>
            <a:lvl5pPr marL="1133856">
              <a:lnSpc>
                <a:spcPct val="125000"/>
              </a:lnSpc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736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A8D8870-8337-4ABD-9EA6-3D5AAB7E4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AC3B2DB-2CCA-4BD4-8D63-98257049E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25689"/>
            <a:ext cx="12192000" cy="52017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324DAAC3-FA37-4838-A298-327679F99F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86629" y="825687"/>
            <a:ext cx="9643772" cy="5201730"/>
          </a:xfrm>
        </p:spPr>
        <p:txBody>
          <a:bodyPr tIns="182880" anchor="ctr" anchorCtr="0">
            <a:noAutofit/>
          </a:bodyPr>
          <a:lstStyle>
            <a:lvl1pPr algn="l">
              <a:lnSpc>
                <a:spcPct val="100000"/>
              </a:lnSpc>
              <a:defRPr sz="4800" cap="all" baseline="0">
                <a:solidFill>
                  <a:schemeClr val="bg1"/>
                </a:solidFill>
              </a:defRPr>
            </a:lvl1pPr>
          </a:lstStyle>
          <a:p>
            <a:r>
              <a:rPr lang="en-US" sz="4400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792E4C-AD3B-4E88-8540-E757597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89696"/>
            <a:ext cx="1070775" cy="50777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A32632F-9ED1-4328-BBE3-B4E014156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A124D3C-01E3-4B96-BDF0-54851D17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5851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7A64FF-37A7-4837-8033-CBEA22697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6" y="896046"/>
            <a:ext cx="1070775" cy="50777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C0C09F-8990-542B-199E-E6FADE2FEE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6" y="0"/>
            <a:ext cx="1070775" cy="8256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F60C3-341E-9533-2415-66360A254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5" y="6027421"/>
            <a:ext cx="1070775" cy="830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753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4944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3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758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215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94837D5C-EE88-BE2B-5940-6A8E20CAE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D6331A-AE6C-3009-DDD4-1671FF7E0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25689"/>
            <a:ext cx="12192000" cy="52017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D7D28B-DE67-0B99-CDEB-A037FFC56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89696"/>
            <a:ext cx="1070775" cy="50777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9F3E3-6134-5423-F75E-B36E71A65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1F677F-A1EC-4CDA-E80E-4B3695465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65851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1E2C06-C49E-A5AA-07A3-D134EFA3D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6" y="896046"/>
            <a:ext cx="1070775" cy="50777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BA39D8-E4F7-CD36-B80A-49D228C0F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6" y="0"/>
            <a:ext cx="1070775" cy="8256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6F4721-4B2C-0638-8409-054F6738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119515" y="6027421"/>
            <a:ext cx="1070775" cy="830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894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2554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14089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319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48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707" r:id="rId12"/>
    <p:sldLayoutId id="2147483682" r:id="rId13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r.inspiredpencil.com/pictures-2023/barnes-and-noble-booksellers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63C98-CD9A-E23A-1670-035E7A6B9E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170000"/>
              </a:lnSpc>
            </a:pPr>
            <a:r>
              <a:rPr lang="en-US" sz="6200" b="1" dirty="0">
                <a:solidFill>
                  <a:schemeClr val="tx2"/>
                </a:solidFill>
              </a:rPr>
              <a:t>Mitchell Hess</a:t>
            </a:r>
          </a:p>
          <a:p>
            <a:pPr>
              <a:lnSpc>
                <a:spcPct val="170000"/>
              </a:lnSpc>
            </a:pPr>
            <a:r>
              <a:rPr lang="en-US" sz="6200" b="1" dirty="0">
                <a:solidFill>
                  <a:schemeClr val="tx2"/>
                </a:solidFill>
              </a:rPr>
              <a:t>Kevin Gautier</a:t>
            </a:r>
          </a:p>
          <a:p>
            <a:pPr>
              <a:lnSpc>
                <a:spcPct val="170000"/>
              </a:lnSpc>
            </a:pPr>
            <a:r>
              <a:rPr lang="en-US" sz="6200" b="1" dirty="0">
                <a:solidFill>
                  <a:schemeClr val="tx2"/>
                </a:solidFill>
              </a:rPr>
              <a:t>Bertha Assan Sackey</a:t>
            </a:r>
          </a:p>
          <a:p>
            <a:pPr>
              <a:lnSpc>
                <a:spcPct val="170000"/>
              </a:lnSpc>
            </a:pPr>
            <a:r>
              <a:rPr lang="en-US" sz="6200" b="1" dirty="0">
                <a:solidFill>
                  <a:schemeClr val="tx2"/>
                </a:solidFill>
              </a:rPr>
              <a:t>Abhinay Peeta</a:t>
            </a:r>
          </a:p>
          <a:p>
            <a:pPr>
              <a:lnSpc>
                <a:spcPct val="170000"/>
              </a:lnSpc>
            </a:pPr>
            <a:r>
              <a:rPr lang="en-US" sz="6200" b="1" dirty="0">
                <a:solidFill>
                  <a:schemeClr val="tx2"/>
                </a:solidFill>
              </a:rPr>
              <a:t>Durga Samrith Uppala</a:t>
            </a:r>
          </a:p>
          <a:p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D7CAAC6-1C16-6BB1-3585-8C944882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306" y="2760662"/>
            <a:ext cx="10593387" cy="1336675"/>
          </a:xfrm>
        </p:spPr>
        <p:txBody>
          <a:bodyPr vert="horz" lIns="109728" tIns="109728" rIns="109728" bIns="91440" rtlCol="0" anchor="ctr">
            <a:noAutofit/>
          </a:bodyPr>
          <a:lstStyle/>
          <a:p>
            <a:r>
              <a:rPr lang="en-US" sz="8800" dirty="0"/>
              <a:t>Book Store</a:t>
            </a:r>
          </a:p>
        </p:txBody>
      </p:sp>
    </p:spTree>
    <p:extLst>
      <p:ext uri="{BB962C8B-B14F-4D97-AF65-F5344CB8AC3E}">
        <p14:creationId xmlns:p14="http://schemas.microsoft.com/office/powerpoint/2010/main" val="4135005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D93057-B056-4D1D-B0DA-F1619DAAF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0019A4-5D25-A0C3-27B7-BDB88507C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103" y="1057522"/>
            <a:ext cx="4741843" cy="2173433"/>
          </a:xfrm>
        </p:spPr>
        <p:txBody>
          <a:bodyPr vert="horz" lIns="109728" tIns="109728" rIns="109728" bIns="91440" rtlCol="0" anchor="ctr">
            <a:noAutofit/>
          </a:bodyPr>
          <a:lstStyle/>
          <a:p>
            <a:pPr>
              <a:lnSpc>
                <a:spcPct val="125000"/>
              </a:lnSpc>
            </a:pPr>
            <a:r>
              <a:rPr lang="en-US" sz="2800" b="0" cap="all" dirty="0"/>
              <a:t>Design implementation</a:t>
            </a:r>
            <a:br>
              <a:rPr lang="en-US" sz="2800" b="0" cap="all" dirty="0"/>
            </a:br>
            <a:r>
              <a:rPr lang="en-US" sz="2800" b="0" cap="all" dirty="0"/>
              <a:t>Employees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2AD8957-99F3-AE8E-8CCD-8C0E9260CE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35104" y="3751119"/>
            <a:ext cx="4797502" cy="1606163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200"/>
              <a:t>Included the ability to give membership to customers (like at a checkout counter)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5B41592-BC5E-4AE2-8CA7-91C73FD8F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B574A3D-9991-4D4A-91DF-0D0DE47DB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5A56255-4961-41E1-887B-7319F23C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7CAD65F-AAC9-4CC9-B5F5-E963F24F4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9936" y="-1"/>
            <a:ext cx="533206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registration form&#10;&#10;AI-generated content may be incorrect.">
            <a:extLst>
              <a:ext uri="{FF2B5EF4-FFF2-40B4-BE49-F238E27FC236}">
                <a16:creationId xmlns:a16="http://schemas.microsoft.com/office/drawing/2014/main" id="{6EFBAE0A-CA07-BFC8-F101-EADF4AF99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569" y="760864"/>
            <a:ext cx="4362798" cy="527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27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B1CCE3-FB1D-471C-9AFE-D20E81E64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256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54740-A754-8524-9C8E-CA2400F8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 vert="horz" lIns="109728" tIns="109728" rIns="109728" bIns="91440" rtlCol="0"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Design Implementation Management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0F38E87-6AF8-4488-B608-9FA2F57B4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C3B76D-CC6E-42D0-8666-2A2164AB5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355896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9" y="3419903"/>
            <a:ext cx="5789163" cy="3438097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E9B8BD-472F-4F54-AC9D-101EE3496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71A14F-64B0-4CCE-900E-695C55EF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25689"/>
            <a:ext cx="679399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E9107-F23C-1E2C-8C79-6408F2A376C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34622" y="3707541"/>
            <a:ext cx="5117253" cy="2505801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500"/>
              <a:t>Relationships managed my manager, would extend beyond inventory management.</a:t>
            </a:r>
          </a:p>
          <a:p>
            <a:pPr>
              <a:lnSpc>
                <a:spcPct val="130000"/>
              </a:lnSpc>
            </a:pPr>
            <a:endParaRPr lang="en-US" sz="1500"/>
          </a:p>
          <a:p>
            <a:pPr>
              <a:lnSpc>
                <a:spcPct val="130000"/>
              </a:lnSpc>
            </a:pPr>
            <a:r>
              <a:rPr lang="en-US" sz="1500"/>
              <a:t>Focuses on aspects managers would have control of, such as store information, suppliers, and employees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FDBC76A-295F-4635-A28D-ADA24F38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62EE1CB-1AE4-BC59-C47E-05E615570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1778" y="1188720"/>
            <a:ext cx="5255921" cy="441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41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0E0F-10C6-298A-C347-E831FFF4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91CC7-9CF2-71F0-1AD4-791EA9CBAD9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5198" y="1883846"/>
            <a:ext cx="6702841" cy="416052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DBMS</a:t>
            </a:r>
            <a:r>
              <a:rPr lang="en-US" dirty="0"/>
              <a:t>: </a:t>
            </a:r>
            <a:r>
              <a:rPr lang="en-US" dirty="0" err="1"/>
              <a:t>MySql</a:t>
            </a:r>
            <a:endParaRPr lang="en-U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Programming Language</a:t>
            </a:r>
            <a:r>
              <a:rPr lang="en-US" dirty="0"/>
              <a:t>: Python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GUI</a:t>
            </a:r>
            <a:r>
              <a:rPr lang="en-US" dirty="0"/>
              <a:t>: </a:t>
            </a:r>
            <a:r>
              <a:rPr lang="en-US" dirty="0" err="1"/>
              <a:t>Tkinter</a:t>
            </a:r>
            <a:endParaRPr lang="en-U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Version Control/Remote Repository</a:t>
            </a:r>
            <a:r>
              <a:rPr lang="en-US" dirty="0"/>
              <a:t>: GitHub</a:t>
            </a:r>
          </a:p>
        </p:txBody>
      </p:sp>
      <p:pic>
        <p:nvPicPr>
          <p:cNvPr id="1026" name="Picture 2" descr="Why Is The Python Programming Language ...">
            <a:extLst>
              <a:ext uri="{FF2B5EF4-FFF2-40B4-BE49-F238E27FC236}">
                <a16:creationId xmlns:a16="http://schemas.microsoft.com/office/drawing/2014/main" id="{C3D8366A-0E59-539C-319C-6B38FC0EE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29536"/>
            <a:ext cx="1539883" cy="153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is MYSQL ? - Techorigine IT Solution">
            <a:extLst>
              <a:ext uri="{FF2B5EF4-FFF2-40B4-BE49-F238E27FC236}">
                <a16:creationId xmlns:a16="http://schemas.microsoft.com/office/drawing/2014/main" id="{91571C5A-310A-9295-CA00-E34A0F2AA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785" y="1673048"/>
            <a:ext cx="1970371" cy="131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tegrating Github With Eclipse">
            <a:extLst>
              <a:ext uri="{FF2B5EF4-FFF2-40B4-BE49-F238E27FC236}">
                <a16:creationId xmlns:a16="http://schemas.microsoft.com/office/drawing/2014/main" id="{4D15E564-AEAE-93D0-27F8-37B6F7A40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264" y="4379869"/>
            <a:ext cx="2351981" cy="1322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UI Programming with Python Tkinter | by Pramodani Jayakodi | Medium">
            <a:extLst>
              <a:ext uri="{FF2B5EF4-FFF2-40B4-BE49-F238E27FC236}">
                <a16:creationId xmlns:a16="http://schemas.microsoft.com/office/drawing/2014/main" id="{49D6EFFE-A941-1E16-A0E4-1E38F6B81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404" y="3607908"/>
            <a:ext cx="1970371" cy="118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896692-5375-CF70-7B34-654724188BB1}"/>
              </a:ext>
            </a:extLst>
          </p:cNvPr>
          <p:cNvCxnSpPr/>
          <p:nvPr/>
        </p:nvCxnSpPr>
        <p:spPr>
          <a:xfrm>
            <a:off x="2834640" y="2401796"/>
            <a:ext cx="5686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F0F380A-76D8-B8C2-0C01-87DB11E681D2}"/>
              </a:ext>
            </a:extLst>
          </p:cNvPr>
          <p:cNvCxnSpPr/>
          <p:nvPr/>
        </p:nvCxnSpPr>
        <p:spPr>
          <a:xfrm>
            <a:off x="2703576" y="4194344"/>
            <a:ext cx="5686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55F680-C60E-031E-DE22-FA8DAFB3136F}"/>
              </a:ext>
            </a:extLst>
          </p:cNvPr>
          <p:cNvCxnSpPr/>
          <p:nvPr/>
        </p:nvCxnSpPr>
        <p:spPr>
          <a:xfrm>
            <a:off x="5353850" y="3299477"/>
            <a:ext cx="5686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22882B-4CCA-1B08-96D2-99B756F3DA2F}"/>
              </a:ext>
            </a:extLst>
          </p:cNvPr>
          <p:cNvCxnSpPr/>
          <p:nvPr/>
        </p:nvCxnSpPr>
        <p:spPr>
          <a:xfrm>
            <a:off x="7067271" y="5041364"/>
            <a:ext cx="5686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247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FA890-3322-C5FA-2F4B-1F78A899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1374" y="1826434"/>
            <a:ext cx="4649251" cy="3205131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9638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46ED2-B3BF-10F6-2330-C5315154F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985F6-396E-F153-CF5A-A7581125E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243" y="1826434"/>
            <a:ext cx="5099514" cy="3205131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80546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813BC7-F81B-F981-C390-0443EFD83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65AFDA-AD48-8319-774B-187AE6FBAC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53" b="20447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CE958-7247-4197-36F0-344CB8405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9237" y="863600"/>
            <a:ext cx="6007100" cy="336649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100" b="0" cap="all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463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3B5B-3813-452C-0885-8E12BE12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 Diagram</a:t>
            </a:r>
          </a:p>
        </p:txBody>
      </p:sp>
      <p:pic>
        <p:nvPicPr>
          <p:cNvPr id="6" name="Content Placeholder 5" descr="A diagram of a computer flowchart&#10;&#10;AI-generated content may be incorrect.">
            <a:extLst>
              <a:ext uri="{FF2B5EF4-FFF2-40B4-BE49-F238E27FC236}">
                <a16:creationId xmlns:a16="http://schemas.microsoft.com/office/drawing/2014/main" id="{272B8E56-A919-F1FC-B516-6A540F0F6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8776" y="0"/>
            <a:ext cx="6550855" cy="6796926"/>
          </a:xfrm>
        </p:spPr>
      </p:pic>
    </p:spTree>
    <p:extLst>
      <p:ext uri="{BB962C8B-B14F-4D97-AF65-F5344CB8AC3E}">
        <p14:creationId xmlns:p14="http://schemas.microsoft.com/office/powerpoint/2010/main" val="1488443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7284-9E47-2FE1-9001-283CD7C4D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903F1-B5B4-E408-0DDF-67116C6BBCB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>
              <a:hlinkClick r:id="rId2"/>
            </a:endParaRPr>
          </a:p>
          <a:p>
            <a:endParaRPr lang="en-US" dirty="0"/>
          </a:p>
        </p:txBody>
      </p:sp>
      <p:pic>
        <p:nvPicPr>
          <p:cNvPr id="6" name="Content Placeholder 5" descr="A building with a sign on the front&#10;&#10;AI-generated content may be incorrect.">
            <a:extLst>
              <a:ext uri="{FF2B5EF4-FFF2-40B4-BE49-F238E27FC236}">
                <a16:creationId xmlns:a16="http://schemas.microsoft.com/office/drawing/2014/main" id="{E0F2312C-697B-6BEC-C880-185DF9B5712C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>
          <a:blip r:embed="rId3"/>
          <a:stretch>
            <a:fillRect/>
          </a:stretch>
        </p:blipFill>
        <p:spPr>
          <a:xfrm>
            <a:off x="318295" y="2448898"/>
            <a:ext cx="3782998" cy="24396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F2F082-CDB2-A94F-6865-96CBF29D7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587" y="1908808"/>
            <a:ext cx="7334518" cy="351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10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855A-8E5E-6818-914C-9A005B1F1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Categories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34888-E0E4-D999-FCD7-5B5F39B5F46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bookstore is broken into 4 sections: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dirty="0"/>
              <a:t>Retail (Customer)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dirty="0"/>
              <a:t>Inventory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dirty="0"/>
              <a:t>Employee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dirty="0"/>
              <a:t>Management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802D1-B786-11D4-5531-A9B350D7D720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Customers can purchase books through their cart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Inventory keeps track of books and allows updating or removing the books, as well as adding new books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Employees can check in or out of their shift and sign customers up for memberships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Management takes care of the suppliers, Store information, and employee information</a:t>
            </a:r>
          </a:p>
        </p:txBody>
      </p:sp>
    </p:spTree>
    <p:extLst>
      <p:ext uri="{BB962C8B-B14F-4D97-AF65-F5344CB8AC3E}">
        <p14:creationId xmlns:p14="http://schemas.microsoft.com/office/powerpoint/2010/main" val="3776957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5E795-1FAC-2316-94E0-51C33BFF9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Customer Page</a:t>
            </a:r>
            <a:endParaRPr lang="en-US" dirty="0"/>
          </a:p>
        </p:txBody>
      </p:sp>
      <p:pic>
        <p:nvPicPr>
          <p:cNvPr id="6" name="Picture 5" descr="A screenshot of a checkout&#10;&#10;AI-generated content may be incorrect.">
            <a:extLst>
              <a:ext uri="{FF2B5EF4-FFF2-40B4-BE49-F238E27FC236}">
                <a16:creationId xmlns:a16="http://schemas.microsoft.com/office/drawing/2014/main" id="{287BB76F-1151-8DA5-6BAD-15D2FD86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1168" y="1532771"/>
            <a:ext cx="2230040" cy="4068751"/>
          </a:xfrm>
          <a:prstGeom prst="rect">
            <a:avLst/>
          </a:prstGeom>
        </p:spPr>
      </p:pic>
      <p:pic>
        <p:nvPicPr>
          <p:cNvPr id="8" name="Picture 7" descr="A screenshot of a book&#10;&#10;AI-generated content may be incorrect.">
            <a:extLst>
              <a:ext uri="{FF2B5EF4-FFF2-40B4-BE49-F238E27FC236}">
                <a16:creationId xmlns:a16="http://schemas.microsoft.com/office/drawing/2014/main" id="{0BA9DAED-63A7-297C-ADB1-20594740C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29" y="2313133"/>
            <a:ext cx="5374866" cy="2508024"/>
          </a:xfrm>
          <a:prstGeom prst="rect">
            <a:avLst/>
          </a:prstGeom>
        </p:spPr>
      </p:pic>
      <p:pic>
        <p:nvPicPr>
          <p:cNvPr id="10" name="Picture 9" descr="A screenshot of a book store&#10;&#10;AI-generated content may be incorrect.">
            <a:extLst>
              <a:ext uri="{FF2B5EF4-FFF2-40B4-BE49-F238E27FC236}">
                <a16:creationId xmlns:a16="http://schemas.microsoft.com/office/drawing/2014/main" id="{6A9879F5-0175-9AF5-1226-2A671D65B5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6815" y="1729304"/>
            <a:ext cx="3492123" cy="367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67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A9FD0-164B-DCCA-5978-7000F489E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25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2800" b="0" cap="all" dirty="0"/>
              <a:t>Design Implementation Customer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D49B71-B686-4DFD-93AD-40CB19B62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2066" y="0"/>
            <a:ext cx="7519934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website&#10;&#10;AI-generated content may be incorrect.">
            <a:extLst>
              <a:ext uri="{FF2B5EF4-FFF2-40B4-BE49-F238E27FC236}">
                <a16:creationId xmlns:a16="http://schemas.microsoft.com/office/drawing/2014/main" id="{862CBCC4-8F7A-E032-4F38-C393F401C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023" y="320979"/>
            <a:ext cx="7408020" cy="621604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18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7235" y="758246"/>
            <a:ext cx="4658480" cy="538631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8C7D1-DA59-5307-4F4F-665551DF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354" y="1072110"/>
            <a:ext cx="3972593" cy="1862345"/>
          </a:xfrm>
        </p:spPr>
        <p:txBody>
          <a:bodyPr vert="horz" lIns="109728" tIns="109728" rIns="109728" bIns="91440" rtlCol="0"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 Implementation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Inventory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060C0F7-61A6-4E64-A77E-AFBD8112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84060" y="0"/>
            <a:ext cx="7507940" cy="7652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F8EA2-C799-E9F0-2747-349EAD6869B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88637" y="3058621"/>
            <a:ext cx="3616073" cy="2840139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500" dirty="0"/>
              <a:t>Discussed with a friend who works at Barnes and Noble:</a:t>
            </a:r>
          </a:p>
          <a:p>
            <a:pPr>
              <a:lnSpc>
                <a:spcPct val="130000"/>
              </a:lnSpc>
            </a:pPr>
            <a:r>
              <a:rPr lang="en-US" sz="1500" dirty="0"/>
              <a:t>Inventory search uses keywords to show books, their authors, the location in the store, and the amount in stock</a:t>
            </a:r>
          </a:p>
        </p:txBody>
      </p:sp>
      <p:pic>
        <p:nvPicPr>
          <p:cNvPr id="6" name="Picture 5" descr="A screenshot of a inventory&#10;&#10;AI-generated content may be incorrect.">
            <a:extLst>
              <a:ext uri="{FF2B5EF4-FFF2-40B4-BE49-F238E27FC236}">
                <a16:creationId xmlns:a16="http://schemas.microsoft.com/office/drawing/2014/main" id="{BF466570-3443-E4A1-D092-A6950FB52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884" y="872742"/>
            <a:ext cx="6116292" cy="511251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6" y="6144564"/>
            <a:ext cx="4656246" cy="7134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122" y="6167615"/>
            <a:ext cx="7473828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624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71343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87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94A9-9AB8-A1E7-9133-53E53F1DD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CEAE6-AC0A-9BEF-A61C-161D6CFCD97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Modeled after typical punch in page found in company employee side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77226D-6BF3-8A7F-6276-63F6E2A14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834" y="1646102"/>
            <a:ext cx="6555019" cy="42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32543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FF477C-132F-44F8-8C56-EBFF95FAF97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F36CB81-A037-44A8-88EB-C0C0F17FD4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1AA24C-4CA6-40FF-8947-DA1F6F4745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37f4b8a2-ad4f-41b5-9a91-284d2cc38f56}" enabled="1" method="Standard" siteId="{70de1992-07c6-480f-a318-a1afcba03983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{A2E39FFE-FBBC-422E-AE78-9C62BDCF5C60}tf56000440_win32</Template>
  <TotalTime>2775</TotalTime>
  <Words>221</Words>
  <Application>Microsoft Office PowerPoint</Application>
  <PresentationFormat>Widescreen</PresentationFormat>
  <Paragraphs>41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Meiryo</vt:lpstr>
      <vt:lpstr>Arial</vt:lpstr>
      <vt:lpstr>Calibri</vt:lpstr>
      <vt:lpstr>Corbel</vt:lpstr>
      <vt:lpstr>ShojiVTI</vt:lpstr>
      <vt:lpstr>Book Store</vt:lpstr>
      <vt:lpstr>Introduction</vt:lpstr>
      <vt:lpstr>ER Diagram</vt:lpstr>
      <vt:lpstr>Real World Inspiration</vt:lpstr>
      <vt:lpstr>Section Categories</vt:lpstr>
      <vt:lpstr>Customer Page</vt:lpstr>
      <vt:lpstr>Design Implementation Customer</vt:lpstr>
      <vt:lpstr>Design Implementation Inventory</vt:lpstr>
      <vt:lpstr>Employees Page</vt:lpstr>
      <vt:lpstr>Design implementation Employees</vt:lpstr>
      <vt:lpstr>Design Implementation Management</vt:lpstr>
      <vt:lpstr>System Details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Hess, Mitchell</dc:creator>
  <cp:lastModifiedBy>Gautier, Kevin</cp:lastModifiedBy>
  <cp:revision>5</cp:revision>
  <dcterms:created xsi:type="dcterms:W3CDTF">2025-04-27T00:03:12Z</dcterms:created>
  <dcterms:modified xsi:type="dcterms:W3CDTF">2025-04-30T18:57:49Z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